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2" r:id="rId6"/>
    <p:sldId id="261" r:id="rId7"/>
    <p:sldId id="260" r:id="rId8"/>
    <p:sldId id="263"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10" d="100"/>
          <a:sy n="110" d="100"/>
        </p:scale>
        <p:origin x="139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BE4427C-53AA-4F65-A293-6CF335EEFB9D}" type="datetimeFigureOut">
              <a:rPr kumimoji="1" lang="ja-JP" altLang="en-US" smtClean="0"/>
              <a:t>2024/6/7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7786748-0160-4864-BEE7-036DF723832F}" type="slidenum">
              <a:rPr kumimoji="1" lang="ja-JP" altLang="en-US" smtClean="0"/>
              <a:t>‹#›</a:t>
            </a:fld>
            <a:endParaRPr kumimoji="1" lang="ja-JP" altLang="en-US"/>
          </a:p>
        </p:txBody>
      </p:sp>
    </p:spTree>
    <p:extLst>
      <p:ext uri="{BB962C8B-B14F-4D97-AF65-F5344CB8AC3E}">
        <p14:creationId xmlns:p14="http://schemas.microsoft.com/office/powerpoint/2010/main" val="260820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BE4427C-53AA-4F65-A293-6CF335EEFB9D}" type="datetimeFigureOut">
              <a:rPr kumimoji="1" lang="ja-JP" altLang="en-US" smtClean="0"/>
              <a:t>2024/6/7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7786748-0160-4864-BEE7-036DF723832F}" type="slidenum">
              <a:rPr kumimoji="1" lang="ja-JP" altLang="en-US" smtClean="0"/>
              <a:t>‹#›</a:t>
            </a:fld>
            <a:endParaRPr kumimoji="1" lang="ja-JP" altLang="en-US"/>
          </a:p>
        </p:txBody>
      </p:sp>
    </p:spTree>
    <p:extLst>
      <p:ext uri="{BB962C8B-B14F-4D97-AF65-F5344CB8AC3E}">
        <p14:creationId xmlns:p14="http://schemas.microsoft.com/office/powerpoint/2010/main" val="1664925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BE4427C-53AA-4F65-A293-6CF335EEFB9D}" type="datetimeFigureOut">
              <a:rPr kumimoji="1" lang="ja-JP" altLang="en-US" smtClean="0"/>
              <a:t>2024/6/7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7786748-0160-4864-BEE7-036DF723832F}" type="slidenum">
              <a:rPr kumimoji="1" lang="ja-JP" altLang="en-US" smtClean="0"/>
              <a:t>‹#›</a:t>
            </a:fld>
            <a:endParaRPr kumimoji="1" lang="ja-JP" altLang="en-US"/>
          </a:p>
        </p:txBody>
      </p:sp>
    </p:spTree>
    <p:extLst>
      <p:ext uri="{BB962C8B-B14F-4D97-AF65-F5344CB8AC3E}">
        <p14:creationId xmlns:p14="http://schemas.microsoft.com/office/powerpoint/2010/main" val="1643365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BE4427C-53AA-4F65-A293-6CF335EEFB9D}" type="datetimeFigureOut">
              <a:rPr kumimoji="1" lang="ja-JP" altLang="en-US" smtClean="0"/>
              <a:t>2024/6/7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7786748-0160-4864-BEE7-036DF723832F}" type="slidenum">
              <a:rPr kumimoji="1" lang="ja-JP" altLang="en-US" smtClean="0"/>
              <a:t>‹#›</a:t>
            </a:fld>
            <a:endParaRPr kumimoji="1" lang="ja-JP" altLang="en-US"/>
          </a:p>
        </p:txBody>
      </p:sp>
    </p:spTree>
    <p:extLst>
      <p:ext uri="{BB962C8B-B14F-4D97-AF65-F5344CB8AC3E}">
        <p14:creationId xmlns:p14="http://schemas.microsoft.com/office/powerpoint/2010/main" val="659238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BE4427C-53AA-4F65-A293-6CF335EEFB9D}" type="datetimeFigureOut">
              <a:rPr kumimoji="1" lang="ja-JP" altLang="en-US" smtClean="0"/>
              <a:t>2024/6/7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7786748-0160-4864-BEE7-036DF723832F}" type="slidenum">
              <a:rPr kumimoji="1" lang="ja-JP" altLang="en-US" smtClean="0"/>
              <a:t>‹#›</a:t>
            </a:fld>
            <a:endParaRPr kumimoji="1" lang="ja-JP" altLang="en-US"/>
          </a:p>
        </p:txBody>
      </p:sp>
    </p:spTree>
    <p:extLst>
      <p:ext uri="{BB962C8B-B14F-4D97-AF65-F5344CB8AC3E}">
        <p14:creationId xmlns:p14="http://schemas.microsoft.com/office/powerpoint/2010/main" val="3790682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BE4427C-53AA-4F65-A293-6CF335EEFB9D}" type="datetimeFigureOut">
              <a:rPr kumimoji="1" lang="ja-JP" altLang="en-US" smtClean="0"/>
              <a:t>2024/6/7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7786748-0160-4864-BEE7-036DF723832F}" type="slidenum">
              <a:rPr kumimoji="1" lang="ja-JP" altLang="en-US" smtClean="0"/>
              <a:t>‹#›</a:t>
            </a:fld>
            <a:endParaRPr kumimoji="1" lang="ja-JP" altLang="en-US"/>
          </a:p>
        </p:txBody>
      </p:sp>
    </p:spTree>
    <p:extLst>
      <p:ext uri="{BB962C8B-B14F-4D97-AF65-F5344CB8AC3E}">
        <p14:creationId xmlns:p14="http://schemas.microsoft.com/office/powerpoint/2010/main" val="2413375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BE4427C-53AA-4F65-A293-6CF335EEFB9D}" type="datetimeFigureOut">
              <a:rPr kumimoji="1" lang="ja-JP" altLang="en-US" smtClean="0"/>
              <a:t>2024/6/7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7786748-0160-4864-BEE7-036DF723832F}" type="slidenum">
              <a:rPr kumimoji="1" lang="ja-JP" altLang="en-US" smtClean="0"/>
              <a:t>‹#›</a:t>
            </a:fld>
            <a:endParaRPr kumimoji="1" lang="ja-JP" altLang="en-US"/>
          </a:p>
        </p:txBody>
      </p:sp>
    </p:spTree>
    <p:extLst>
      <p:ext uri="{BB962C8B-B14F-4D97-AF65-F5344CB8AC3E}">
        <p14:creationId xmlns:p14="http://schemas.microsoft.com/office/powerpoint/2010/main" val="42544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BE4427C-53AA-4F65-A293-6CF335EEFB9D}" type="datetimeFigureOut">
              <a:rPr kumimoji="1" lang="ja-JP" altLang="en-US" smtClean="0"/>
              <a:t>2024/6/7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7786748-0160-4864-BEE7-036DF723832F}" type="slidenum">
              <a:rPr kumimoji="1" lang="ja-JP" altLang="en-US" smtClean="0"/>
              <a:t>‹#›</a:t>
            </a:fld>
            <a:endParaRPr kumimoji="1" lang="ja-JP" altLang="en-US"/>
          </a:p>
        </p:txBody>
      </p:sp>
    </p:spTree>
    <p:extLst>
      <p:ext uri="{BB962C8B-B14F-4D97-AF65-F5344CB8AC3E}">
        <p14:creationId xmlns:p14="http://schemas.microsoft.com/office/powerpoint/2010/main" val="2673612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4427C-53AA-4F65-A293-6CF335EEFB9D}" type="datetimeFigureOut">
              <a:rPr kumimoji="1" lang="ja-JP" altLang="en-US" smtClean="0"/>
              <a:t>2024/6/7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7786748-0160-4864-BEE7-036DF723832F}" type="slidenum">
              <a:rPr kumimoji="1" lang="ja-JP" altLang="en-US" smtClean="0"/>
              <a:t>‹#›</a:t>
            </a:fld>
            <a:endParaRPr kumimoji="1" lang="ja-JP" altLang="en-US"/>
          </a:p>
        </p:txBody>
      </p:sp>
    </p:spTree>
    <p:extLst>
      <p:ext uri="{BB962C8B-B14F-4D97-AF65-F5344CB8AC3E}">
        <p14:creationId xmlns:p14="http://schemas.microsoft.com/office/powerpoint/2010/main" val="2248060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BE4427C-53AA-4F65-A293-6CF335EEFB9D}" type="datetimeFigureOut">
              <a:rPr kumimoji="1" lang="ja-JP" altLang="en-US" smtClean="0"/>
              <a:t>2024/6/7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7786748-0160-4864-BEE7-036DF723832F}" type="slidenum">
              <a:rPr kumimoji="1" lang="ja-JP" altLang="en-US" smtClean="0"/>
              <a:t>‹#›</a:t>
            </a:fld>
            <a:endParaRPr kumimoji="1" lang="ja-JP" altLang="en-US"/>
          </a:p>
        </p:txBody>
      </p:sp>
    </p:spTree>
    <p:extLst>
      <p:ext uri="{BB962C8B-B14F-4D97-AF65-F5344CB8AC3E}">
        <p14:creationId xmlns:p14="http://schemas.microsoft.com/office/powerpoint/2010/main" val="1330477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BE4427C-53AA-4F65-A293-6CF335EEFB9D}" type="datetimeFigureOut">
              <a:rPr kumimoji="1" lang="ja-JP" altLang="en-US" smtClean="0"/>
              <a:t>2024/6/7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7786748-0160-4864-BEE7-036DF723832F}" type="slidenum">
              <a:rPr kumimoji="1" lang="ja-JP" altLang="en-US" smtClean="0"/>
              <a:t>‹#›</a:t>
            </a:fld>
            <a:endParaRPr kumimoji="1" lang="ja-JP" altLang="en-US"/>
          </a:p>
        </p:txBody>
      </p:sp>
    </p:spTree>
    <p:extLst>
      <p:ext uri="{BB962C8B-B14F-4D97-AF65-F5344CB8AC3E}">
        <p14:creationId xmlns:p14="http://schemas.microsoft.com/office/powerpoint/2010/main" val="2381089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4427C-53AA-4F65-A293-6CF335EEFB9D}" type="datetimeFigureOut">
              <a:rPr kumimoji="1" lang="ja-JP" altLang="en-US" smtClean="0"/>
              <a:t>2024/6/7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86748-0160-4864-BEE7-036DF723832F}" type="slidenum">
              <a:rPr kumimoji="1" lang="ja-JP" altLang="en-US" smtClean="0"/>
              <a:t>‹#›</a:t>
            </a:fld>
            <a:endParaRPr kumimoji="1" lang="ja-JP" altLang="en-US"/>
          </a:p>
        </p:txBody>
      </p:sp>
    </p:spTree>
    <p:extLst>
      <p:ext uri="{BB962C8B-B14F-4D97-AF65-F5344CB8AC3E}">
        <p14:creationId xmlns:p14="http://schemas.microsoft.com/office/powerpoint/2010/main" val="3398186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slideLayout" Target="../slideLayouts/slideLayout1.xml"/><Relationship Id="rId4" Type="http://schemas.microsoft.com/office/2007/relationships/media" Target="../media/media2.mp4"/></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5552213-F6F1-4984-9333-0AE6466A0539}"/>
              </a:ext>
            </a:extLst>
          </p:cNvPr>
          <p:cNvSpPr/>
          <p:nvPr/>
        </p:nvSpPr>
        <p:spPr>
          <a:xfrm>
            <a:off x="0" y="-26644"/>
            <a:ext cx="9144000" cy="139718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5D3B8386-BCA0-48E7-83B9-BFF035A997B5}"/>
              </a:ext>
            </a:extLst>
          </p:cNvPr>
          <p:cNvSpPr txBox="1">
            <a:spLocks/>
          </p:cNvSpPr>
          <p:nvPr/>
        </p:nvSpPr>
        <p:spPr>
          <a:xfrm>
            <a:off x="-1" y="0"/>
            <a:ext cx="9144000" cy="130087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dirty="0">
                <a:latin typeface="ＭＳ Ｐゴシック" panose="020B0600070205080204" pitchFamily="50" charset="-128"/>
                <a:ea typeface="ＭＳ Ｐゴシック" panose="020B0600070205080204" pitchFamily="50" charset="-128"/>
              </a:rPr>
              <a:t>金沢工業大学チーム・米国大会</a:t>
            </a:r>
            <a:br>
              <a:rPr lang="en-US" altLang="ja-JP" sz="2800" dirty="0">
                <a:latin typeface="ＭＳ Ｐゴシック" panose="020B0600070205080204" pitchFamily="50" charset="-128"/>
                <a:ea typeface="ＭＳ Ｐゴシック" panose="020B0600070205080204" pitchFamily="50" charset="-128"/>
              </a:rPr>
            </a:br>
            <a:r>
              <a:rPr lang="en-US" altLang="ja-JP" sz="2800" dirty="0">
                <a:latin typeface="ＭＳ Ｐゴシック" panose="020B0600070205080204" pitchFamily="50" charset="-128"/>
                <a:ea typeface="ＭＳ Ｐゴシック" panose="020B0600070205080204" pitchFamily="50" charset="-128"/>
              </a:rPr>
              <a:t>Kanazawa Institute of Technology team </a:t>
            </a:r>
            <a:br>
              <a:rPr lang="en-US" altLang="ja-JP" sz="2800" dirty="0">
                <a:latin typeface="ＭＳ Ｐゴシック" panose="020B0600070205080204" pitchFamily="50" charset="-128"/>
                <a:ea typeface="ＭＳ Ｐゴシック" panose="020B0600070205080204" pitchFamily="50" charset="-128"/>
              </a:rPr>
            </a:br>
            <a:r>
              <a:rPr lang="en-US" altLang="ja-JP" sz="28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the</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US</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Bridge</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Contest</a:t>
            </a:r>
            <a:endParaRPr lang="ja-JP" altLang="en-US" sz="28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6AA30F41-DCC9-4846-BE76-61C0A6696902}"/>
              </a:ext>
            </a:extLst>
          </p:cNvPr>
          <p:cNvSpPr txBox="1"/>
          <p:nvPr/>
        </p:nvSpPr>
        <p:spPr>
          <a:xfrm>
            <a:off x="186430" y="1415165"/>
            <a:ext cx="8060925" cy="923330"/>
          </a:xfrm>
          <a:prstGeom prst="rect">
            <a:avLst/>
          </a:prstGeom>
          <a:noFill/>
        </p:spPr>
        <p:txBody>
          <a:bodyPr wrap="square" rtlCol="0">
            <a:spAutoFit/>
          </a:bodyPr>
          <a:lstStyle/>
          <a:p>
            <a:r>
              <a:rPr kumimoji="1" lang="en-US" altLang="ja-JP" dirty="0">
                <a:latin typeface="ＭＳ Ｐゴシック" panose="020B0600070205080204" pitchFamily="50" charset="-128"/>
                <a:ea typeface="ＭＳ Ｐゴシック" panose="020B0600070205080204" pitchFamily="50" charset="-128"/>
              </a:rPr>
              <a:t>2024</a:t>
            </a:r>
            <a:r>
              <a:rPr kumimoji="1" lang="ja-JP" altLang="en-US" dirty="0">
                <a:latin typeface="ＭＳ Ｐゴシック" panose="020B0600070205080204" pitchFamily="50" charset="-128"/>
                <a:ea typeface="ＭＳ Ｐゴシック" panose="020B0600070205080204" pitchFamily="50" charset="-128"/>
              </a:rPr>
              <a:t>年</a:t>
            </a:r>
            <a:r>
              <a:rPr kumimoji="1" lang="en-US" altLang="ja-JP" dirty="0">
                <a:latin typeface="ＭＳ Ｐゴシック" panose="020B0600070205080204" pitchFamily="50" charset="-128"/>
                <a:ea typeface="ＭＳ Ｐゴシック" panose="020B0600070205080204" pitchFamily="50" charset="-128"/>
              </a:rPr>
              <a:t>5</a:t>
            </a:r>
            <a:r>
              <a:rPr kumimoji="1" lang="ja-JP" altLang="en-US" dirty="0">
                <a:latin typeface="ＭＳ Ｐゴシック" panose="020B0600070205080204" pitchFamily="50" charset="-128"/>
                <a:ea typeface="ＭＳ Ｐゴシック" panose="020B0600070205080204" pitchFamily="50" charset="-128"/>
              </a:rPr>
              <a:t>月</a:t>
            </a:r>
            <a:r>
              <a:rPr kumimoji="1" lang="en-US" altLang="ja-JP" dirty="0">
                <a:latin typeface="ＭＳ Ｐゴシック" panose="020B0600070205080204" pitchFamily="50" charset="-128"/>
                <a:ea typeface="ＭＳ Ｐゴシック" panose="020B0600070205080204" pitchFamily="50" charset="-128"/>
              </a:rPr>
              <a:t>20</a:t>
            </a:r>
            <a:r>
              <a:rPr kumimoji="1" lang="ja-JP" altLang="en-US" dirty="0">
                <a:latin typeface="ＭＳ Ｐゴシック" panose="020B0600070205080204" pitchFamily="50" charset="-128"/>
                <a:ea typeface="ＭＳ Ｐゴシック" panose="020B0600070205080204" pitchFamily="50" charset="-128"/>
              </a:rPr>
              <a:t>日～</a:t>
            </a:r>
            <a:r>
              <a:rPr kumimoji="1" lang="en-US" altLang="ja-JP" dirty="0">
                <a:latin typeface="ＭＳ Ｐゴシック" panose="020B0600070205080204" pitchFamily="50" charset="-128"/>
                <a:ea typeface="ＭＳ Ｐゴシック" panose="020B0600070205080204" pitchFamily="50" charset="-128"/>
              </a:rPr>
              <a:t>23</a:t>
            </a:r>
            <a:r>
              <a:rPr kumimoji="1" lang="ja-JP" altLang="en-US" dirty="0">
                <a:latin typeface="ＭＳ Ｐゴシック" panose="020B0600070205080204" pitchFamily="50" charset="-128"/>
                <a:ea typeface="ＭＳ Ｐゴシック" panose="020B0600070205080204" pitchFamily="50" charset="-128"/>
              </a:rPr>
              <a:t>日、カリフォルニア（ロングビーチ）で開催された</a:t>
            </a:r>
            <a:r>
              <a:rPr kumimoji="1" lang="en-US" altLang="ja-JP" dirty="0">
                <a:latin typeface="ＭＳ Ｐゴシック" panose="020B0600070205080204" pitchFamily="50" charset="-128"/>
                <a:ea typeface="ＭＳ Ｐゴシック" panose="020B0600070205080204" pitchFamily="50" charset="-128"/>
              </a:rPr>
              <a:t>SAMPE 2024</a:t>
            </a:r>
            <a:r>
              <a:rPr kumimoji="1" lang="ja-JP" altLang="en-US" dirty="0">
                <a:latin typeface="ＭＳ Ｐゴシック" panose="020B0600070205080204" pitchFamily="50" charset="-128"/>
                <a:ea typeface="ＭＳ Ｐゴシック" panose="020B0600070205080204" pitchFamily="50" charset="-128"/>
              </a:rPr>
              <a:t>と並行開催のブリッジコンテスト米国大会</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昨年度，国内大会で優勝した金沢工業大学チームはカテゴリー</a:t>
            </a:r>
            <a:r>
              <a:rPr kumimoji="1" lang="en-US" altLang="ja-JP" dirty="0">
                <a:latin typeface="ＭＳ Ｐゴシック" panose="020B0600070205080204" pitchFamily="50" charset="-128"/>
                <a:ea typeface="ＭＳ Ｐゴシック" panose="020B0600070205080204" pitchFamily="50" charset="-128"/>
              </a:rPr>
              <a:t>G</a:t>
            </a:r>
            <a:r>
              <a:rPr kumimoji="1" lang="ja-JP" altLang="en-US" dirty="0">
                <a:latin typeface="ＭＳ Ｐゴシック" panose="020B0600070205080204" pitchFamily="50" charset="-128"/>
                <a:ea typeface="ＭＳ Ｐゴシック" panose="020B0600070205080204" pitchFamily="50" charset="-128"/>
              </a:rPr>
              <a:t>に出場した</a:t>
            </a:r>
            <a:endParaRPr kumimoji="1" lang="en-US" altLang="ja-JP" dirty="0">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60BB2BD3-76A4-41D0-B5D7-1A76FA771A67}"/>
              </a:ext>
            </a:extLst>
          </p:cNvPr>
          <p:cNvPicPr>
            <a:picLocks noChangeAspect="1"/>
          </p:cNvPicPr>
          <p:nvPr/>
        </p:nvPicPr>
        <p:blipFill rotWithShape="1">
          <a:blip r:embed="rId2">
            <a:extLst>
              <a:ext uri="{28A0092B-C50C-407E-A947-70E740481C1C}">
                <a14:useLocalDpi xmlns:a14="http://schemas.microsoft.com/office/drawing/2010/main" val="0"/>
              </a:ext>
            </a:extLst>
          </a:blip>
          <a:srcRect t="13463" r="8544" b="14609"/>
          <a:stretch/>
        </p:blipFill>
        <p:spPr>
          <a:xfrm>
            <a:off x="1152932" y="2383115"/>
            <a:ext cx="6838133" cy="4033509"/>
          </a:xfrm>
          <a:prstGeom prst="rect">
            <a:avLst/>
          </a:prstGeom>
        </p:spPr>
      </p:pic>
      <p:sp>
        <p:nvSpPr>
          <p:cNvPr id="2" name="テキスト ボックス 1">
            <a:extLst>
              <a:ext uri="{FF2B5EF4-FFF2-40B4-BE49-F238E27FC236}">
                <a16:creationId xmlns:a16="http://schemas.microsoft.com/office/drawing/2014/main" id="{5E9531D5-A5F2-01C7-25A5-D5220E1DF2CF}"/>
              </a:ext>
            </a:extLst>
          </p:cNvPr>
          <p:cNvSpPr txBox="1"/>
          <p:nvPr/>
        </p:nvSpPr>
        <p:spPr>
          <a:xfrm>
            <a:off x="962295" y="6416624"/>
            <a:ext cx="7219406" cy="338554"/>
          </a:xfrm>
          <a:prstGeom prst="rect">
            <a:avLst/>
          </a:prstGeom>
          <a:noFill/>
        </p:spPr>
        <p:txBody>
          <a:bodyPr wrap="square" rtlCol="0">
            <a:spAutoFit/>
          </a:bodyPr>
          <a:lstStyle/>
          <a:p>
            <a:r>
              <a:rPr kumimoji="1" lang="ja-JP" altLang="en-US" sz="1600" dirty="0">
                <a:latin typeface="ＭＳ Ｐゴシック" panose="020B0600070205080204" pitchFamily="50" charset="-128"/>
                <a:ea typeface="ＭＳ Ｐゴシック" panose="020B0600070205080204" pitchFamily="50" charset="-128"/>
              </a:rPr>
              <a:t>金沢工業大学チームメンバー</a:t>
            </a:r>
            <a:r>
              <a:rPr kumimoji="1" lang="en-US" altLang="ja-JP" sz="1600" dirty="0">
                <a:latin typeface="ＭＳ Ｐゴシック" panose="020B0600070205080204" pitchFamily="50" charset="-128"/>
                <a:ea typeface="ＭＳ Ｐゴシック" panose="020B0600070205080204" pitchFamily="50" charset="-128"/>
              </a:rPr>
              <a:t>(</a:t>
            </a:r>
            <a:r>
              <a:rPr kumimoji="1" lang="ja-JP" altLang="en-US" sz="1600" dirty="0">
                <a:latin typeface="ＭＳ Ｐゴシック" panose="020B0600070205080204" pitchFamily="50" charset="-128"/>
                <a:ea typeface="ＭＳ Ｐゴシック" panose="020B0600070205080204" pitchFamily="50" charset="-128"/>
              </a:rPr>
              <a:t>左から，藤井ハル，普輪崎将寛，吉藤穣，天坂恒太</a:t>
            </a:r>
            <a:r>
              <a:rPr kumimoji="1" lang="en-US" altLang="ja-JP" sz="1600" dirty="0">
                <a:latin typeface="ＭＳ Ｐゴシック" panose="020B0600070205080204" pitchFamily="50" charset="-128"/>
                <a:ea typeface="ＭＳ Ｐゴシック" panose="020B0600070205080204" pitchFamily="50" charset="-128"/>
              </a:rPr>
              <a:t>)</a:t>
            </a:r>
          </a:p>
        </p:txBody>
      </p:sp>
    </p:spTree>
    <p:extLst>
      <p:ext uri="{BB962C8B-B14F-4D97-AF65-F5344CB8AC3E}">
        <p14:creationId xmlns:p14="http://schemas.microsoft.com/office/powerpoint/2010/main" val="2324012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5552213-F6F1-4984-9333-0AE6466A0539}"/>
              </a:ext>
            </a:extLst>
          </p:cNvPr>
          <p:cNvSpPr/>
          <p:nvPr/>
        </p:nvSpPr>
        <p:spPr>
          <a:xfrm>
            <a:off x="0" y="-10"/>
            <a:ext cx="9144000" cy="141409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5D3B8386-BCA0-48E7-83B9-BFF035A997B5}"/>
              </a:ext>
            </a:extLst>
          </p:cNvPr>
          <p:cNvSpPr txBox="1">
            <a:spLocks/>
          </p:cNvSpPr>
          <p:nvPr/>
        </p:nvSpPr>
        <p:spPr>
          <a:xfrm>
            <a:off x="0" y="45430"/>
            <a:ext cx="9144000" cy="12834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dirty="0">
                <a:latin typeface="ＭＳ Ｐゴシック" panose="020B0600070205080204" pitchFamily="50" charset="-128"/>
                <a:ea typeface="ＭＳ Ｐゴシック" panose="020B0600070205080204" pitchFamily="50" charset="-128"/>
              </a:rPr>
              <a:t>金沢工業大学チーム・米国大会</a:t>
            </a:r>
            <a:br>
              <a:rPr lang="en-US" altLang="ja-JP" sz="2800" dirty="0">
                <a:latin typeface="ＭＳ Ｐゴシック" panose="020B0600070205080204" pitchFamily="50" charset="-128"/>
                <a:ea typeface="ＭＳ Ｐゴシック" panose="020B0600070205080204" pitchFamily="50" charset="-128"/>
              </a:rPr>
            </a:br>
            <a:r>
              <a:rPr lang="en-US" altLang="ja-JP" sz="2800" dirty="0">
                <a:latin typeface="ＭＳ Ｐゴシック" panose="020B0600070205080204" pitchFamily="50" charset="-128"/>
                <a:ea typeface="ＭＳ Ｐゴシック" panose="020B0600070205080204" pitchFamily="50" charset="-128"/>
              </a:rPr>
              <a:t>Kanazawa Institute of Technology team </a:t>
            </a:r>
            <a:br>
              <a:rPr lang="en-US" altLang="ja-JP" sz="2800" dirty="0">
                <a:latin typeface="ＭＳ Ｐゴシック" panose="020B0600070205080204" pitchFamily="50" charset="-128"/>
                <a:ea typeface="ＭＳ Ｐゴシック" panose="020B0600070205080204" pitchFamily="50" charset="-128"/>
              </a:rPr>
            </a:br>
            <a:r>
              <a:rPr lang="en-US" altLang="ja-JP" sz="28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the</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US</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Bridge</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Contest</a:t>
            </a:r>
            <a:endParaRPr lang="ja-JP" altLang="en-US" sz="28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6AA30F41-DCC9-4846-BE76-61C0A6696902}"/>
              </a:ext>
            </a:extLst>
          </p:cNvPr>
          <p:cNvSpPr txBox="1"/>
          <p:nvPr/>
        </p:nvSpPr>
        <p:spPr>
          <a:xfrm>
            <a:off x="195816" y="1585555"/>
            <a:ext cx="8060925" cy="369332"/>
          </a:xfrm>
          <a:prstGeom prst="rect">
            <a:avLst/>
          </a:prstGeom>
          <a:noFill/>
        </p:spPr>
        <p:txBody>
          <a:bodyPr wrap="square" rtlCol="0">
            <a:spAutoFit/>
          </a:bodyPr>
          <a:lstStyle/>
          <a:p>
            <a:r>
              <a:rPr kumimoji="1" lang="en-US" altLang="ja-JP" dirty="0">
                <a:latin typeface="ＭＳ Ｐゴシック" panose="020B0600070205080204" pitchFamily="50" charset="-128"/>
                <a:ea typeface="ＭＳ Ｐゴシック" panose="020B0600070205080204" pitchFamily="50" charset="-128"/>
              </a:rPr>
              <a:t>SAMPE 2024</a:t>
            </a:r>
            <a:r>
              <a:rPr kumimoji="1" lang="ja-JP" altLang="en-US" dirty="0">
                <a:latin typeface="ＭＳ Ｐゴシック" panose="020B0600070205080204" pitchFamily="50" charset="-128"/>
                <a:ea typeface="ＭＳ Ｐゴシック" panose="020B0600070205080204" pitchFamily="50" charset="-128"/>
              </a:rPr>
              <a:t>会場およびブリッジコンテストカテゴリー</a:t>
            </a:r>
            <a:r>
              <a:rPr kumimoji="1" lang="en-US" altLang="ja-JP" dirty="0">
                <a:latin typeface="ＭＳ Ｐゴシック" panose="020B0600070205080204" pitchFamily="50" charset="-128"/>
                <a:ea typeface="ＭＳ Ｐゴシック" panose="020B0600070205080204" pitchFamily="50" charset="-128"/>
              </a:rPr>
              <a:t>G</a:t>
            </a:r>
            <a:r>
              <a:rPr kumimoji="1" lang="ja-JP" altLang="en-US" dirty="0">
                <a:latin typeface="ＭＳ Ｐゴシック" panose="020B0600070205080204" pitchFamily="50" charset="-128"/>
                <a:ea typeface="ＭＳ Ｐゴシック" panose="020B0600070205080204" pitchFamily="50" charset="-128"/>
              </a:rPr>
              <a:t>のブリッジ写真</a:t>
            </a:r>
          </a:p>
        </p:txBody>
      </p:sp>
      <p:pic>
        <p:nvPicPr>
          <p:cNvPr id="3" name="図 2">
            <a:extLst>
              <a:ext uri="{FF2B5EF4-FFF2-40B4-BE49-F238E27FC236}">
                <a16:creationId xmlns:a16="http://schemas.microsoft.com/office/drawing/2014/main" id="{887F9A19-DDE5-4F97-9217-ACD609CB7811}"/>
              </a:ext>
            </a:extLst>
          </p:cNvPr>
          <p:cNvPicPr>
            <a:picLocks noChangeAspect="1"/>
          </p:cNvPicPr>
          <p:nvPr/>
        </p:nvPicPr>
        <p:blipFill rotWithShape="1">
          <a:blip r:embed="rId2">
            <a:extLst>
              <a:ext uri="{28A0092B-C50C-407E-A947-70E740481C1C}">
                <a14:useLocalDpi xmlns:a14="http://schemas.microsoft.com/office/drawing/2010/main" val="0"/>
              </a:ext>
            </a:extLst>
          </a:blip>
          <a:srcRect t="1974" b="2404"/>
          <a:stretch/>
        </p:blipFill>
        <p:spPr>
          <a:xfrm>
            <a:off x="4380102" y="2541730"/>
            <a:ext cx="4375501" cy="3137900"/>
          </a:xfrm>
          <a:prstGeom prst="rect">
            <a:avLst/>
          </a:prstGeom>
        </p:spPr>
      </p:pic>
      <p:pic>
        <p:nvPicPr>
          <p:cNvPr id="8" name="図 7">
            <a:extLst>
              <a:ext uri="{FF2B5EF4-FFF2-40B4-BE49-F238E27FC236}">
                <a16:creationId xmlns:a16="http://schemas.microsoft.com/office/drawing/2014/main" id="{E070BAAF-B0FC-49A2-8E4C-C76A1D5F3C3E}"/>
              </a:ext>
            </a:extLst>
          </p:cNvPr>
          <p:cNvPicPr>
            <a:picLocks noChangeAspect="1"/>
          </p:cNvPicPr>
          <p:nvPr/>
        </p:nvPicPr>
        <p:blipFill rotWithShape="1">
          <a:blip r:embed="rId3">
            <a:extLst>
              <a:ext uri="{28A0092B-C50C-407E-A947-70E740481C1C}">
                <a14:useLocalDpi xmlns:a14="http://schemas.microsoft.com/office/drawing/2010/main" val="0"/>
              </a:ext>
            </a:extLst>
          </a:blip>
          <a:srcRect t="17217" r="5427" b="18835"/>
          <a:stretch/>
        </p:blipFill>
        <p:spPr>
          <a:xfrm>
            <a:off x="349071" y="3971585"/>
            <a:ext cx="3727854" cy="2300439"/>
          </a:xfrm>
          <a:prstGeom prst="rect">
            <a:avLst/>
          </a:prstGeom>
        </p:spPr>
      </p:pic>
      <p:pic>
        <p:nvPicPr>
          <p:cNvPr id="9" name="図 8">
            <a:extLst>
              <a:ext uri="{FF2B5EF4-FFF2-40B4-BE49-F238E27FC236}">
                <a16:creationId xmlns:a16="http://schemas.microsoft.com/office/drawing/2014/main" id="{842056C6-D31A-4B19-AA7A-D319F4E646E1}"/>
              </a:ext>
            </a:extLst>
          </p:cNvPr>
          <p:cNvPicPr>
            <a:picLocks noChangeAspect="1"/>
          </p:cNvPicPr>
          <p:nvPr/>
        </p:nvPicPr>
        <p:blipFill rotWithShape="1">
          <a:blip r:embed="rId4">
            <a:extLst>
              <a:ext uri="{28A0092B-C50C-407E-A947-70E740481C1C}">
                <a14:useLocalDpi xmlns:a14="http://schemas.microsoft.com/office/drawing/2010/main" val="0"/>
              </a:ext>
            </a:extLst>
          </a:blip>
          <a:srcRect l="20223" r="44904"/>
          <a:stretch/>
        </p:blipFill>
        <p:spPr>
          <a:xfrm rot="5400000">
            <a:off x="1355465" y="1338645"/>
            <a:ext cx="1715065" cy="3727855"/>
          </a:xfrm>
          <a:prstGeom prst="rect">
            <a:avLst/>
          </a:prstGeom>
        </p:spPr>
      </p:pic>
    </p:spTree>
    <p:extLst>
      <p:ext uri="{BB962C8B-B14F-4D97-AF65-F5344CB8AC3E}">
        <p14:creationId xmlns:p14="http://schemas.microsoft.com/office/powerpoint/2010/main" val="2682223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5552213-F6F1-4984-9333-0AE6466A0539}"/>
              </a:ext>
            </a:extLst>
          </p:cNvPr>
          <p:cNvSpPr/>
          <p:nvPr/>
        </p:nvSpPr>
        <p:spPr>
          <a:xfrm>
            <a:off x="0" y="-11"/>
            <a:ext cx="9144000" cy="1341131"/>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5D3B8386-BCA0-48E7-83B9-BFF035A997B5}"/>
              </a:ext>
            </a:extLst>
          </p:cNvPr>
          <p:cNvSpPr txBox="1">
            <a:spLocks/>
          </p:cNvSpPr>
          <p:nvPr/>
        </p:nvSpPr>
        <p:spPr>
          <a:xfrm>
            <a:off x="0" y="42861"/>
            <a:ext cx="9144000" cy="125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dirty="0">
                <a:latin typeface="ＭＳ Ｐゴシック" panose="020B0600070205080204" pitchFamily="50" charset="-128"/>
                <a:ea typeface="ＭＳ Ｐゴシック" panose="020B0600070205080204" pitchFamily="50" charset="-128"/>
              </a:rPr>
              <a:t>金沢工業大学チーム・米国大会</a:t>
            </a:r>
            <a:br>
              <a:rPr lang="en-US" altLang="ja-JP" sz="2800" dirty="0">
                <a:latin typeface="ＭＳ Ｐゴシック" panose="020B0600070205080204" pitchFamily="50" charset="-128"/>
                <a:ea typeface="ＭＳ Ｐゴシック" panose="020B0600070205080204" pitchFamily="50" charset="-128"/>
              </a:rPr>
            </a:br>
            <a:r>
              <a:rPr lang="en-US" altLang="ja-JP" sz="2800" dirty="0">
                <a:latin typeface="ＭＳ Ｐゴシック" panose="020B0600070205080204" pitchFamily="50" charset="-128"/>
                <a:ea typeface="ＭＳ Ｐゴシック" panose="020B0600070205080204" pitchFamily="50" charset="-128"/>
              </a:rPr>
              <a:t>Kanazawa Institute of Technology team </a:t>
            </a:r>
            <a:br>
              <a:rPr lang="en-US" altLang="ja-JP" sz="2800" dirty="0">
                <a:latin typeface="ＭＳ Ｐゴシック" panose="020B0600070205080204" pitchFamily="50" charset="-128"/>
                <a:ea typeface="ＭＳ Ｐゴシック" panose="020B0600070205080204" pitchFamily="50" charset="-128"/>
              </a:rPr>
            </a:br>
            <a:r>
              <a:rPr lang="en-US" altLang="ja-JP" sz="28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the</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US</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Bridge</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Contest</a:t>
            </a:r>
            <a:endParaRPr lang="ja-JP" altLang="en-US" sz="28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6AA30F41-DCC9-4846-BE76-61C0A6696902}"/>
              </a:ext>
            </a:extLst>
          </p:cNvPr>
          <p:cNvSpPr txBox="1"/>
          <p:nvPr/>
        </p:nvSpPr>
        <p:spPr>
          <a:xfrm>
            <a:off x="159797" y="1686093"/>
            <a:ext cx="3595457"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ブリッジコンテスト米国大会の様子</a:t>
            </a:r>
          </a:p>
        </p:txBody>
      </p:sp>
      <p:pic>
        <p:nvPicPr>
          <p:cNvPr id="3" name="図 2">
            <a:extLst>
              <a:ext uri="{FF2B5EF4-FFF2-40B4-BE49-F238E27FC236}">
                <a16:creationId xmlns:a16="http://schemas.microsoft.com/office/drawing/2014/main" id="{F2512FBA-56A2-4613-93D7-1B96C8DD0D2A}"/>
              </a:ext>
            </a:extLst>
          </p:cNvPr>
          <p:cNvPicPr>
            <a:picLocks noChangeAspect="1"/>
          </p:cNvPicPr>
          <p:nvPr/>
        </p:nvPicPr>
        <p:blipFill rotWithShape="1">
          <a:blip r:embed="rId2">
            <a:extLst>
              <a:ext uri="{28A0092B-C50C-407E-A947-70E740481C1C}">
                <a14:useLocalDpi xmlns:a14="http://schemas.microsoft.com/office/drawing/2010/main" val="0"/>
              </a:ext>
            </a:extLst>
          </a:blip>
          <a:srcRect t="20065" b="19612"/>
          <a:stretch/>
        </p:blipFill>
        <p:spPr>
          <a:xfrm>
            <a:off x="5633955" y="2235936"/>
            <a:ext cx="3167180" cy="4136995"/>
          </a:xfrm>
          <a:prstGeom prst="rect">
            <a:avLst/>
          </a:prstGeom>
        </p:spPr>
      </p:pic>
      <p:pic>
        <p:nvPicPr>
          <p:cNvPr id="6" name="図 5">
            <a:extLst>
              <a:ext uri="{FF2B5EF4-FFF2-40B4-BE49-F238E27FC236}">
                <a16:creationId xmlns:a16="http://schemas.microsoft.com/office/drawing/2014/main" id="{A5D48EE4-21AC-48E9-A007-9170C60555F3}"/>
              </a:ext>
            </a:extLst>
          </p:cNvPr>
          <p:cNvPicPr>
            <a:picLocks noChangeAspect="1"/>
          </p:cNvPicPr>
          <p:nvPr/>
        </p:nvPicPr>
        <p:blipFill rotWithShape="1">
          <a:blip r:embed="rId3">
            <a:extLst>
              <a:ext uri="{28A0092B-C50C-407E-A947-70E740481C1C}">
                <a14:useLocalDpi xmlns:a14="http://schemas.microsoft.com/office/drawing/2010/main" val="0"/>
              </a:ext>
            </a:extLst>
          </a:blip>
          <a:srcRect r="22233"/>
          <a:stretch/>
        </p:blipFill>
        <p:spPr>
          <a:xfrm>
            <a:off x="239695" y="2235936"/>
            <a:ext cx="5033639" cy="3650400"/>
          </a:xfrm>
          <a:prstGeom prst="rect">
            <a:avLst/>
          </a:prstGeom>
        </p:spPr>
      </p:pic>
      <p:sp>
        <p:nvSpPr>
          <p:cNvPr id="9" name="テキスト ボックス 8">
            <a:extLst>
              <a:ext uri="{FF2B5EF4-FFF2-40B4-BE49-F238E27FC236}">
                <a16:creationId xmlns:a16="http://schemas.microsoft.com/office/drawing/2014/main" id="{2C112CA2-4053-4D8E-A4FF-F511432B92F6}"/>
              </a:ext>
            </a:extLst>
          </p:cNvPr>
          <p:cNvSpPr txBox="1"/>
          <p:nvPr/>
        </p:nvSpPr>
        <p:spPr>
          <a:xfrm>
            <a:off x="4138473" y="1797062"/>
            <a:ext cx="3595457"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カテゴリー</a:t>
            </a:r>
            <a:r>
              <a:rPr kumimoji="1" lang="en-US" altLang="ja-JP" dirty="0">
                <a:latin typeface="ＭＳ Ｐゴシック" panose="020B0600070205080204" pitchFamily="50" charset="-128"/>
                <a:ea typeface="ＭＳ Ｐゴシック" panose="020B0600070205080204" pitchFamily="50" charset="-128"/>
              </a:rPr>
              <a:t>A</a:t>
            </a:r>
            <a:r>
              <a:rPr kumimoji="1" lang="ja-JP" altLang="en-US" dirty="0">
                <a:latin typeface="ＭＳ Ｐゴシック" panose="020B0600070205080204" pitchFamily="50" charset="-128"/>
                <a:ea typeface="ＭＳ Ｐゴシック" panose="020B0600070205080204" pitchFamily="50" charset="-128"/>
              </a:rPr>
              <a:t>から順に試験を実施</a:t>
            </a:r>
          </a:p>
        </p:txBody>
      </p:sp>
    </p:spTree>
    <p:extLst>
      <p:ext uri="{BB962C8B-B14F-4D97-AF65-F5344CB8AC3E}">
        <p14:creationId xmlns:p14="http://schemas.microsoft.com/office/powerpoint/2010/main" val="1966747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5552213-F6F1-4984-9333-0AE6466A0539}"/>
              </a:ext>
            </a:extLst>
          </p:cNvPr>
          <p:cNvSpPr/>
          <p:nvPr/>
        </p:nvSpPr>
        <p:spPr>
          <a:xfrm>
            <a:off x="0" y="-11"/>
            <a:ext cx="9144000" cy="136284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5D3B8386-BCA0-48E7-83B9-BFF035A997B5}"/>
              </a:ext>
            </a:extLst>
          </p:cNvPr>
          <p:cNvSpPr txBox="1">
            <a:spLocks/>
          </p:cNvSpPr>
          <p:nvPr/>
        </p:nvSpPr>
        <p:spPr>
          <a:xfrm>
            <a:off x="0" y="-10184"/>
            <a:ext cx="9144000" cy="130087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dirty="0">
                <a:latin typeface="ＭＳ Ｐゴシック" panose="020B0600070205080204" pitchFamily="50" charset="-128"/>
                <a:ea typeface="ＭＳ Ｐゴシック" panose="020B0600070205080204" pitchFamily="50" charset="-128"/>
              </a:rPr>
              <a:t>金沢工業大学チーム・米国大会</a:t>
            </a:r>
            <a:br>
              <a:rPr lang="en-US" altLang="ja-JP" sz="2800" dirty="0">
                <a:latin typeface="ＭＳ Ｐゴシック" panose="020B0600070205080204" pitchFamily="50" charset="-128"/>
                <a:ea typeface="ＭＳ Ｐゴシック" panose="020B0600070205080204" pitchFamily="50" charset="-128"/>
              </a:rPr>
            </a:br>
            <a:r>
              <a:rPr lang="en-US" altLang="ja-JP" sz="2800" dirty="0">
                <a:latin typeface="ＭＳ Ｐゴシック" panose="020B0600070205080204" pitchFamily="50" charset="-128"/>
                <a:ea typeface="ＭＳ Ｐゴシック" panose="020B0600070205080204" pitchFamily="50" charset="-128"/>
              </a:rPr>
              <a:t>Kanazawa Institute of Technology team </a:t>
            </a:r>
            <a:br>
              <a:rPr lang="en-US" altLang="ja-JP" sz="2800" dirty="0">
                <a:latin typeface="ＭＳ Ｐゴシック" panose="020B0600070205080204" pitchFamily="50" charset="-128"/>
                <a:ea typeface="ＭＳ Ｐゴシック" panose="020B0600070205080204" pitchFamily="50" charset="-128"/>
              </a:rPr>
            </a:br>
            <a:r>
              <a:rPr lang="en-US" altLang="ja-JP" sz="28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the</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US</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Bridge</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Contest</a:t>
            </a:r>
            <a:endParaRPr lang="ja-JP" altLang="en-US" sz="28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6AA30F41-DCC9-4846-BE76-61C0A6696902}"/>
              </a:ext>
            </a:extLst>
          </p:cNvPr>
          <p:cNvSpPr txBox="1"/>
          <p:nvPr/>
        </p:nvSpPr>
        <p:spPr>
          <a:xfrm>
            <a:off x="186430" y="1524379"/>
            <a:ext cx="8060925"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ブリッジコンテスト米国大会結果</a:t>
            </a:r>
          </a:p>
        </p:txBody>
      </p:sp>
      <p:pic>
        <p:nvPicPr>
          <p:cNvPr id="3" name="図 2">
            <a:extLst>
              <a:ext uri="{FF2B5EF4-FFF2-40B4-BE49-F238E27FC236}">
                <a16:creationId xmlns:a16="http://schemas.microsoft.com/office/drawing/2014/main" id="{40A972C4-34F1-43F5-9C7F-A301885449EC}"/>
              </a:ext>
            </a:extLst>
          </p:cNvPr>
          <p:cNvPicPr>
            <a:picLocks noChangeAspect="1"/>
          </p:cNvPicPr>
          <p:nvPr/>
        </p:nvPicPr>
        <p:blipFill rotWithShape="1">
          <a:blip r:embed="rId2">
            <a:extLst>
              <a:ext uri="{28A0092B-C50C-407E-A947-70E740481C1C}">
                <a14:useLocalDpi xmlns:a14="http://schemas.microsoft.com/office/drawing/2010/main" val="0"/>
              </a:ext>
            </a:extLst>
          </a:blip>
          <a:srcRect l="2547" t="2978" r="7141" b="42216"/>
          <a:stretch/>
        </p:blipFill>
        <p:spPr>
          <a:xfrm>
            <a:off x="2388093" y="2565599"/>
            <a:ext cx="4367814" cy="3533419"/>
          </a:xfrm>
          <a:prstGeom prst="rect">
            <a:avLst/>
          </a:prstGeom>
        </p:spPr>
      </p:pic>
      <p:pic>
        <p:nvPicPr>
          <p:cNvPr id="6" name="図 5">
            <a:extLst>
              <a:ext uri="{FF2B5EF4-FFF2-40B4-BE49-F238E27FC236}">
                <a16:creationId xmlns:a16="http://schemas.microsoft.com/office/drawing/2014/main" id="{FAE5DDE4-9258-4CE4-B719-C5A32EA840FD}"/>
              </a:ext>
            </a:extLst>
          </p:cNvPr>
          <p:cNvPicPr>
            <a:picLocks noChangeAspect="1"/>
          </p:cNvPicPr>
          <p:nvPr/>
        </p:nvPicPr>
        <p:blipFill rotWithShape="1">
          <a:blip r:embed="rId3">
            <a:extLst>
              <a:ext uri="{28A0092B-C50C-407E-A947-70E740481C1C}">
                <a14:useLocalDpi xmlns:a14="http://schemas.microsoft.com/office/drawing/2010/main" val="0"/>
              </a:ext>
            </a:extLst>
          </a:blip>
          <a:srcRect t="9450" b="10989"/>
          <a:stretch/>
        </p:blipFill>
        <p:spPr>
          <a:xfrm>
            <a:off x="186430" y="2565599"/>
            <a:ext cx="2051003" cy="3533419"/>
          </a:xfrm>
          <a:prstGeom prst="rect">
            <a:avLst/>
          </a:prstGeom>
        </p:spPr>
      </p:pic>
      <p:sp>
        <p:nvSpPr>
          <p:cNvPr id="8" name="テキスト ボックス 7">
            <a:extLst>
              <a:ext uri="{FF2B5EF4-FFF2-40B4-BE49-F238E27FC236}">
                <a16:creationId xmlns:a16="http://schemas.microsoft.com/office/drawing/2014/main" id="{82AA8944-1CAA-4A47-AB46-15C62421BDE2}"/>
              </a:ext>
            </a:extLst>
          </p:cNvPr>
          <p:cNvSpPr txBox="1"/>
          <p:nvPr/>
        </p:nvSpPr>
        <p:spPr>
          <a:xfrm>
            <a:off x="186430" y="2110522"/>
            <a:ext cx="1908700"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ブリッジ設置様子</a:t>
            </a:r>
          </a:p>
        </p:txBody>
      </p:sp>
      <p:sp>
        <p:nvSpPr>
          <p:cNvPr id="9" name="テキスト ボックス 8">
            <a:extLst>
              <a:ext uri="{FF2B5EF4-FFF2-40B4-BE49-F238E27FC236}">
                <a16:creationId xmlns:a16="http://schemas.microsoft.com/office/drawing/2014/main" id="{4CCF5E94-854A-4314-AB41-3CAA7D821659}"/>
              </a:ext>
            </a:extLst>
          </p:cNvPr>
          <p:cNvSpPr txBox="1"/>
          <p:nvPr/>
        </p:nvSpPr>
        <p:spPr>
          <a:xfrm>
            <a:off x="2398189" y="2110522"/>
            <a:ext cx="2466773"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カテゴリー</a:t>
            </a:r>
            <a:r>
              <a:rPr kumimoji="1" lang="en-US" altLang="ja-JP" dirty="0">
                <a:latin typeface="ＭＳ Ｐゴシック" panose="020B0600070205080204" pitchFamily="50" charset="-128"/>
                <a:ea typeface="ＭＳ Ｐゴシック" panose="020B0600070205080204" pitchFamily="50" charset="-128"/>
              </a:rPr>
              <a:t>G</a:t>
            </a:r>
            <a:r>
              <a:rPr kumimoji="1" lang="ja-JP" altLang="en-US" dirty="0">
                <a:latin typeface="ＭＳ Ｐゴシック" panose="020B0600070205080204" pitchFamily="50" charset="-128"/>
                <a:ea typeface="ＭＳ Ｐゴシック" panose="020B0600070205080204" pitchFamily="50" charset="-128"/>
              </a:rPr>
              <a:t>　結果一覧</a:t>
            </a:r>
          </a:p>
        </p:txBody>
      </p:sp>
      <p:sp>
        <p:nvSpPr>
          <p:cNvPr id="10" name="テキスト ボックス 9">
            <a:extLst>
              <a:ext uri="{FF2B5EF4-FFF2-40B4-BE49-F238E27FC236}">
                <a16:creationId xmlns:a16="http://schemas.microsoft.com/office/drawing/2014/main" id="{C654393D-DF49-4F99-A576-B879F6F558B0}"/>
              </a:ext>
            </a:extLst>
          </p:cNvPr>
          <p:cNvSpPr txBox="1"/>
          <p:nvPr/>
        </p:nvSpPr>
        <p:spPr>
          <a:xfrm>
            <a:off x="6845994" y="2418344"/>
            <a:ext cx="2051002"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カテゴリー</a:t>
            </a:r>
            <a:r>
              <a:rPr kumimoji="1" lang="en-US" altLang="ja-JP" dirty="0">
                <a:latin typeface="ＭＳ Ｐゴシック" panose="020B0600070205080204" pitchFamily="50" charset="-128"/>
                <a:ea typeface="ＭＳ Ｐゴシック" panose="020B0600070205080204" pitchFamily="50" charset="-128"/>
              </a:rPr>
              <a:t>G</a:t>
            </a:r>
            <a:r>
              <a:rPr kumimoji="1" lang="ja-JP" altLang="en-US" dirty="0">
                <a:latin typeface="ＭＳ Ｐゴシック" panose="020B0600070205080204" pitchFamily="50" charset="-128"/>
                <a:ea typeface="ＭＳ Ｐゴシック" panose="020B0600070205080204" pitchFamily="50" charset="-128"/>
              </a:rPr>
              <a:t>　結果</a:t>
            </a:r>
          </a:p>
        </p:txBody>
      </p:sp>
      <p:sp>
        <p:nvSpPr>
          <p:cNvPr id="11" name="テキスト ボックス 10">
            <a:extLst>
              <a:ext uri="{FF2B5EF4-FFF2-40B4-BE49-F238E27FC236}">
                <a16:creationId xmlns:a16="http://schemas.microsoft.com/office/drawing/2014/main" id="{832C940B-DEFA-4678-8776-AC0FBEBA1F38}"/>
              </a:ext>
            </a:extLst>
          </p:cNvPr>
          <p:cNvSpPr txBox="1"/>
          <p:nvPr/>
        </p:nvSpPr>
        <p:spPr>
          <a:xfrm>
            <a:off x="6845994" y="2859912"/>
            <a:ext cx="2226816" cy="3416320"/>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金沢工業大学チームのブリッジは</a:t>
            </a:r>
            <a:r>
              <a:rPr kumimoji="1" lang="en-US" altLang="ja-JP" dirty="0">
                <a:latin typeface="ＭＳ Ｐゴシック" panose="020B0600070205080204" pitchFamily="50" charset="-128"/>
                <a:ea typeface="ＭＳ Ｐゴシック" panose="020B0600070205080204" pitchFamily="50" charset="-128"/>
              </a:rPr>
              <a:t>778[g]</a:t>
            </a:r>
            <a:r>
              <a:rPr kumimoji="1" lang="ja-JP" altLang="en-US" dirty="0">
                <a:latin typeface="ＭＳ Ｐゴシック" panose="020B0600070205080204" pitchFamily="50" charset="-128"/>
                <a:ea typeface="ＭＳ Ｐゴシック" panose="020B0600070205080204" pitchFamily="50" charset="-128"/>
              </a:rPr>
              <a:t>で規定荷重である</a:t>
            </a:r>
            <a:endParaRPr kumimoji="1" lang="en-US" altLang="ja-JP" dirty="0">
              <a:latin typeface="ＭＳ Ｐゴシック" panose="020B0600070205080204" pitchFamily="50" charset="-128"/>
              <a:ea typeface="ＭＳ Ｐゴシック" panose="020B0600070205080204" pitchFamily="50" charset="-128"/>
            </a:endParaRPr>
          </a:p>
          <a:p>
            <a:r>
              <a:rPr kumimoji="1" lang="en-US" altLang="ja-JP" dirty="0">
                <a:latin typeface="ＭＳ Ｐゴシック" panose="020B0600070205080204" pitchFamily="50" charset="-128"/>
                <a:ea typeface="ＭＳ Ｐゴシック" panose="020B0600070205080204" pitchFamily="50" charset="-128"/>
              </a:rPr>
              <a:t>10000[lbf]</a:t>
            </a:r>
            <a:r>
              <a:rPr kumimoji="1" lang="ja-JP" altLang="en-US" dirty="0">
                <a:latin typeface="ＭＳ Ｐゴシック" panose="020B0600070205080204" pitchFamily="50" charset="-128"/>
                <a:ea typeface="ＭＳ Ｐゴシック" panose="020B0600070205080204" pitchFamily="50" charset="-128"/>
              </a:rPr>
              <a:t>を超え、</a:t>
            </a:r>
            <a:endParaRPr kumimoji="1" lang="en-US" altLang="ja-JP" dirty="0">
              <a:latin typeface="ＭＳ Ｐゴシック" panose="020B0600070205080204" pitchFamily="50" charset="-128"/>
              <a:ea typeface="ＭＳ Ｐゴシック" panose="020B0600070205080204" pitchFamily="50" charset="-128"/>
            </a:endParaRPr>
          </a:p>
          <a:p>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番軽量であった</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中国チームが</a:t>
            </a:r>
            <a:r>
              <a:rPr kumimoji="1" lang="en-US" altLang="ja-JP" dirty="0">
                <a:latin typeface="ＭＳ Ｐゴシック" panose="020B0600070205080204" pitchFamily="50" charset="-128"/>
                <a:ea typeface="ＭＳ Ｐゴシック" panose="020B0600070205080204" pitchFamily="50" charset="-128"/>
              </a:rPr>
              <a:t>10000[lbf]</a:t>
            </a:r>
            <a:r>
              <a:rPr kumimoji="1" lang="ja-JP" altLang="en-US" dirty="0">
                <a:latin typeface="ＭＳ Ｐゴシック" panose="020B0600070205080204" pitchFamily="50" charset="-128"/>
                <a:ea typeface="ＭＳ Ｐゴシック" panose="020B0600070205080204" pitchFamily="50" charset="-128"/>
              </a:rPr>
              <a:t>を超えなかったため、、、</a:t>
            </a:r>
            <a:endParaRPr kumimoji="1" lang="en-US" altLang="ja-JP" dirty="0">
              <a:latin typeface="ＭＳ Ｐゴシック" panose="020B0600070205080204" pitchFamily="50" charset="-128"/>
              <a:ea typeface="ＭＳ Ｐゴシック" panose="020B0600070205080204" pitchFamily="50" charset="-128"/>
            </a:endParaRPr>
          </a:p>
          <a:p>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カテゴリ</a:t>
            </a:r>
            <a:r>
              <a:rPr kumimoji="1" lang="en-US" altLang="ja-JP" dirty="0">
                <a:latin typeface="ＭＳ Ｐゴシック" panose="020B0600070205080204" pitchFamily="50" charset="-128"/>
                <a:ea typeface="ＭＳ Ｐゴシック" panose="020B0600070205080204" pitchFamily="50" charset="-128"/>
              </a:rPr>
              <a:t>-G</a:t>
            </a:r>
          </a:p>
          <a:p>
            <a:r>
              <a:rPr kumimoji="1" lang="ja-JP" altLang="en-US" dirty="0">
                <a:latin typeface="ＭＳ Ｐゴシック" panose="020B0600070205080204" pitchFamily="50" charset="-128"/>
                <a:ea typeface="ＭＳ Ｐゴシック" panose="020B0600070205080204" pitchFamily="50" charset="-128"/>
              </a:rPr>
              <a:t>米国大会優勝！</a:t>
            </a:r>
            <a:endParaRPr kumimoji="1" lang="en-US" altLang="ja-JP" dirty="0">
              <a:latin typeface="ＭＳ Ｐゴシック" panose="020B0600070205080204" pitchFamily="50" charset="-128"/>
              <a:ea typeface="ＭＳ Ｐゴシック" panose="020B0600070205080204" pitchFamily="50" charset="-128"/>
            </a:endParaRPr>
          </a:p>
          <a:p>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219783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5552213-F6F1-4984-9333-0AE6466A0539}"/>
              </a:ext>
            </a:extLst>
          </p:cNvPr>
          <p:cNvSpPr/>
          <p:nvPr/>
        </p:nvSpPr>
        <p:spPr>
          <a:xfrm>
            <a:off x="0" y="-11"/>
            <a:ext cx="9144000" cy="137055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5D3B8386-BCA0-48E7-83B9-BFF035A997B5}"/>
              </a:ext>
            </a:extLst>
          </p:cNvPr>
          <p:cNvSpPr txBox="1">
            <a:spLocks/>
          </p:cNvSpPr>
          <p:nvPr/>
        </p:nvSpPr>
        <p:spPr>
          <a:xfrm>
            <a:off x="0" y="14132"/>
            <a:ext cx="9144000" cy="13023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dirty="0">
                <a:latin typeface="ＭＳ Ｐゴシック" panose="020B0600070205080204" pitchFamily="50" charset="-128"/>
                <a:ea typeface="ＭＳ Ｐゴシック" panose="020B0600070205080204" pitchFamily="50" charset="-128"/>
              </a:rPr>
              <a:t>金沢工業大学チーム・米国大会</a:t>
            </a:r>
            <a:br>
              <a:rPr lang="en-US" altLang="ja-JP" sz="2800" dirty="0">
                <a:latin typeface="ＭＳ Ｐゴシック" panose="020B0600070205080204" pitchFamily="50" charset="-128"/>
                <a:ea typeface="ＭＳ Ｐゴシック" panose="020B0600070205080204" pitchFamily="50" charset="-128"/>
              </a:rPr>
            </a:br>
            <a:r>
              <a:rPr lang="en-US" altLang="ja-JP" sz="2800" dirty="0">
                <a:latin typeface="ＭＳ Ｐゴシック" panose="020B0600070205080204" pitchFamily="50" charset="-128"/>
                <a:ea typeface="ＭＳ Ｐゴシック" panose="020B0600070205080204" pitchFamily="50" charset="-128"/>
              </a:rPr>
              <a:t>Kanazawa Institute of Technology team </a:t>
            </a:r>
            <a:br>
              <a:rPr lang="en-US" altLang="ja-JP" sz="2800" dirty="0">
                <a:latin typeface="ＭＳ Ｐゴシック" panose="020B0600070205080204" pitchFamily="50" charset="-128"/>
                <a:ea typeface="ＭＳ Ｐゴシック" panose="020B0600070205080204" pitchFamily="50" charset="-128"/>
              </a:rPr>
            </a:br>
            <a:r>
              <a:rPr lang="en-US" altLang="ja-JP" sz="28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the</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US</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Bridge</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Contest</a:t>
            </a:r>
            <a:endParaRPr lang="ja-JP" altLang="en-US" sz="28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6AA30F41-DCC9-4846-BE76-61C0A6696902}"/>
              </a:ext>
            </a:extLst>
          </p:cNvPr>
          <p:cNvSpPr txBox="1"/>
          <p:nvPr/>
        </p:nvSpPr>
        <p:spPr>
          <a:xfrm>
            <a:off x="186430" y="1494508"/>
            <a:ext cx="8060925"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ブリッジコンテスト米国大会結果</a:t>
            </a:r>
          </a:p>
        </p:txBody>
      </p:sp>
      <p:pic>
        <p:nvPicPr>
          <p:cNvPr id="2" name="1717036036939">
            <a:hlinkClick r:id="" action="ppaction://media"/>
            <a:extLst>
              <a:ext uri="{FF2B5EF4-FFF2-40B4-BE49-F238E27FC236}">
                <a16:creationId xmlns:a16="http://schemas.microsoft.com/office/drawing/2014/main" id="{3B4B6A6B-8EDF-D3DE-5A49-1D5E798554A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20387" y="2971869"/>
            <a:ext cx="6137183" cy="3452165"/>
          </a:xfrm>
          <a:prstGeom prst="rect">
            <a:avLst/>
          </a:prstGeom>
        </p:spPr>
      </p:pic>
      <p:pic>
        <p:nvPicPr>
          <p:cNvPr id="3" name="1717030737701">
            <a:hlinkClick r:id="" action="ppaction://media"/>
            <a:extLst>
              <a:ext uri="{FF2B5EF4-FFF2-40B4-BE49-F238E27FC236}">
                <a16:creationId xmlns:a16="http://schemas.microsoft.com/office/drawing/2014/main" id="{C9E9BE14-9B1C-4C6D-22DE-73B8CB1B2C0A}"/>
              </a:ext>
            </a:extLst>
          </p:cNvPr>
          <p:cNvPicPr>
            <a:picLocks noChangeAspect="1"/>
          </p:cNvPicPr>
          <p:nvPr>
            <a:videoFile r:link="rId3"/>
            <p:extLst>
              <p:ext uri="{DAA4B4D4-6D71-4841-9C94-3DE7FCFB9230}">
                <p14:media xmlns:p14="http://schemas.microsoft.com/office/powerpoint/2010/main" r:embed="rId4">
                  <p14:trim st="42900" end="809.3446"/>
                </p14:media>
              </p:ext>
            </p:extLst>
          </p:nvPr>
        </p:nvPicPr>
        <p:blipFill>
          <a:blip r:embed="rId7"/>
          <a:stretch>
            <a:fillRect/>
          </a:stretch>
        </p:blipFill>
        <p:spPr>
          <a:xfrm>
            <a:off x="186430" y="2108935"/>
            <a:ext cx="2358662" cy="4193177"/>
          </a:xfrm>
          <a:prstGeom prst="rect">
            <a:avLst/>
          </a:prstGeom>
        </p:spPr>
      </p:pic>
      <p:sp>
        <p:nvSpPr>
          <p:cNvPr id="6" name="テキスト ボックス 5">
            <a:extLst>
              <a:ext uri="{FF2B5EF4-FFF2-40B4-BE49-F238E27FC236}">
                <a16:creationId xmlns:a16="http://schemas.microsoft.com/office/drawing/2014/main" id="{AB5EDB41-5D61-9C08-48B4-1BEEFE5B050E}"/>
              </a:ext>
            </a:extLst>
          </p:cNvPr>
          <p:cNvSpPr txBox="1"/>
          <p:nvPr/>
        </p:nvSpPr>
        <p:spPr>
          <a:xfrm>
            <a:off x="2545092" y="1968352"/>
            <a:ext cx="4590222"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←ブリッジ設置から試験開始：ブリッジの様子</a:t>
            </a:r>
          </a:p>
        </p:txBody>
      </p:sp>
      <p:sp>
        <p:nvSpPr>
          <p:cNvPr id="8" name="テキスト ボックス 7">
            <a:extLst>
              <a:ext uri="{FF2B5EF4-FFF2-40B4-BE49-F238E27FC236}">
                <a16:creationId xmlns:a16="http://schemas.microsoft.com/office/drawing/2014/main" id="{FB17F928-C012-1F8F-FD71-72235D3EDDC5}"/>
              </a:ext>
            </a:extLst>
          </p:cNvPr>
          <p:cNvSpPr txBox="1"/>
          <p:nvPr/>
        </p:nvSpPr>
        <p:spPr>
          <a:xfrm>
            <a:off x="2940724" y="2602537"/>
            <a:ext cx="4590222"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↓ブリッジの荷重</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変位線図</a:t>
            </a:r>
          </a:p>
        </p:txBody>
      </p:sp>
    </p:spTree>
    <p:extLst>
      <p:ext uri="{BB962C8B-B14F-4D97-AF65-F5344CB8AC3E}">
        <p14:creationId xmlns:p14="http://schemas.microsoft.com/office/powerpoint/2010/main" val="355475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vol="80000">
                <p:cTn id="18"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5552213-F6F1-4984-9333-0AE6466A0539}"/>
              </a:ext>
            </a:extLst>
          </p:cNvPr>
          <p:cNvSpPr/>
          <p:nvPr/>
        </p:nvSpPr>
        <p:spPr>
          <a:xfrm>
            <a:off x="0" y="-11"/>
            <a:ext cx="9144000" cy="137596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5D3B8386-BCA0-48E7-83B9-BFF035A997B5}"/>
              </a:ext>
            </a:extLst>
          </p:cNvPr>
          <p:cNvSpPr txBox="1">
            <a:spLocks/>
          </p:cNvSpPr>
          <p:nvPr/>
        </p:nvSpPr>
        <p:spPr>
          <a:xfrm>
            <a:off x="0" y="42861"/>
            <a:ext cx="9144000" cy="12902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dirty="0">
                <a:latin typeface="ＭＳ Ｐゴシック" panose="020B0600070205080204" pitchFamily="50" charset="-128"/>
                <a:ea typeface="ＭＳ Ｐゴシック" panose="020B0600070205080204" pitchFamily="50" charset="-128"/>
              </a:rPr>
              <a:t>金沢工業大学チーム・米国大会</a:t>
            </a:r>
            <a:br>
              <a:rPr lang="en-US" altLang="ja-JP" sz="2800" dirty="0">
                <a:latin typeface="ＭＳ Ｐゴシック" panose="020B0600070205080204" pitchFamily="50" charset="-128"/>
                <a:ea typeface="ＭＳ Ｐゴシック" panose="020B0600070205080204" pitchFamily="50" charset="-128"/>
              </a:rPr>
            </a:br>
            <a:r>
              <a:rPr lang="en-US" altLang="ja-JP" sz="2800" dirty="0">
                <a:latin typeface="ＭＳ Ｐゴシック" panose="020B0600070205080204" pitchFamily="50" charset="-128"/>
                <a:ea typeface="ＭＳ Ｐゴシック" panose="020B0600070205080204" pitchFamily="50" charset="-128"/>
              </a:rPr>
              <a:t>Kanazawa Institute of Technology team </a:t>
            </a:r>
            <a:br>
              <a:rPr lang="en-US" altLang="ja-JP" sz="2800" dirty="0">
                <a:latin typeface="ＭＳ Ｐゴシック" panose="020B0600070205080204" pitchFamily="50" charset="-128"/>
                <a:ea typeface="ＭＳ Ｐゴシック" panose="020B0600070205080204" pitchFamily="50" charset="-128"/>
              </a:rPr>
            </a:br>
            <a:r>
              <a:rPr lang="en-US" altLang="ja-JP" sz="28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the</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US</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Bridge</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Contest</a:t>
            </a:r>
            <a:endParaRPr lang="ja-JP" altLang="en-US" sz="28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6AA30F41-DCC9-4846-BE76-61C0A6696902}"/>
              </a:ext>
            </a:extLst>
          </p:cNvPr>
          <p:cNvSpPr txBox="1"/>
          <p:nvPr/>
        </p:nvSpPr>
        <p:spPr>
          <a:xfrm>
            <a:off x="186430" y="1548440"/>
            <a:ext cx="8060925"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学生ブリッジコンテストの授賞式</a:t>
            </a:r>
          </a:p>
        </p:txBody>
      </p:sp>
      <p:pic>
        <p:nvPicPr>
          <p:cNvPr id="3" name="図 2">
            <a:extLst>
              <a:ext uri="{FF2B5EF4-FFF2-40B4-BE49-F238E27FC236}">
                <a16:creationId xmlns:a16="http://schemas.microsoft.com/office/drawing/2014/main" id="{78FBEC2A-B63D-4972-BC60-7D5B3BC565FE}"/>
              </a:ext>
            </a:extLst>
          </p:cNvPr>
          <p:cNvPicPr>
            <a:picLocks noChangeAspect="1"/>
          </p:cNvPicPr>
          <p:nvPr/>
        </p:nvPicPr>
        <p:blipFill rotWithShape="1">
          <a:blip r:embed="rId2">
            <a:extLst>
              <a:ext uri="{28A0092B-C50C-407E-A947-70E740481C1C}">
                <a14:useLocalDpi xmlns:a14="http://schemas.microsoft.com/office/drawing/2010/main" val="0"/>
              </a:ext>
            </a:extLst>
          </a:blip>
          <a:srcRect l="17339" t="7392" r="15721"/>
          <a:stretch/>
        </p:blipFill>
        <p:spPr>
          <a:xfrm>
            <a:off x="186430" y="2090258"/>
            <a:ext cx="4822546" cy="3758784"/>
          </a:xfrm>
          <a:prstGeom prst="rect">
            <a:avLst/>
          </a:prstGeom>
        </p:spPr>
      </p:pic>
      <p:pic>
        <p:nvPicPr>
          <p:cNvPr id="8" name="図 7">
            <a:extLst>
              <a:ext uri="{FF2B5EF4-FFF2-40B4-BE49-F238E27FC236}">
                <a16:creationId xmlns:a16="http://schemas.microsoft.com/office/drawing/2014/main" id="{67FBDAA4-2409-4503-B19A-68CAA8F2C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840" y="2734422"/>
            <a:ext cx="3579829" cy="2700061"/>
          </a:xfrm>
          <a:prstGeom prst="rect">
            <a:avLst/>
          </a:prstGeom>
        </p:spPr>
      </p:pic>
      <p:sp>
        <p:nvSpPr>
          <p:cNvPr id="2" name="テキスト ボックス 1">
            <a:extLst>
              <a:ext uri="{FF2B5EF4-FFF2-40B4-BE49-F238E27FC236}">
                <a16:creationId xmlns:a16="http://schemas.microsoft.com/office/drawing/2014/main" id="{32646904-4984-913A-CBD4-203534CF4DDD}"/>
              </a:ext>
            </a:extLst>
          </p:cNvPr>
          <p:cNvSpPr txBox="1"/>
          <p:nvPr/>
        </p:nvSpPr>
        <p:spPr>
          <a:xfrm>
            <a:off x="5189506" y="2275606"/>
            <a:ext cx="3439590"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カテゴリー</a:t>
            </a:r>
            <a:r>
              <a:rPr kumimoji="1" lang="en-US" altLang="ja-JP" dirty="0">
                <a:latin typeface="ＭＳ Ｐゴシック" panose="020B0600070205080204" pitchFamily="50" charset="-128"/>
                <a:ea typeface="ＭＳ Ｐゴシック" panose="020B0600070205080204" pitchFamily="50" charset="-128"/>
              </a:rPr>
              <a:t>G</a:t>
            </a:r>
            <a:r>
              <a:rPr kumimoji="1" lang="ja-JP" altLang="en-US" dirty="0">
                <a:latin typeface="ＭＳ Ｐゴシック" panose="020B0600070205080204" pitchFamily="50" charset="-128"/>
                <a:ea typeface="ＭＳ Ｐゴシック" panose="020B0600070205080204" pitchFamily="50" charset="-128"/>
              </a:rPr>
              <a:t>　</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位</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賞状</a:t>
            </a:r>
            <a:r>
              <a:rPr kumimoji="1" lang="en-US" altLang="ja-JP" dirty="0">
                <a:latin typeface="ＭＳ Ｐゴシック" panose="020B0600070205080204" pitchFamily="50" charset="-128"/>
                <a:ea typeface="ＭＳ Ｐゴシック" panose="020B0600070205080204" pitchFamily="50" charset="-128"/>
              </a:rPr>
              <a:t>)</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34353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5552213-F6F1-4984-9333-0AE6466A0539}"/>
              </a:ext>
            </a:extLst>
          </p:cNvPr>
          <p:cNvSpPr/>
          <p:nvPr/>
        </p:nvSpPr>
        <p:spPr>
          <a:xfrm>
            <a:off x="0" y="-11"/>
            <a:ext cx="9144000" cy="1402091"/>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5D3B8386-BCA0-48E7-83B9-BFF035A997B5}"/>
              </a:ext>
            </a:extLst>
          </p:cNvPr>
          <p:cNvSpPr txBox="1">
            <a:spLocks/>
          </p:cNvSpPr>
          <p:nvPr/>
        </p:nvSpPr>
        <p:spPr>
          <a:xfrm>
            <a:off x="0" y="42861"/>
            <a:ext cx="9144000" cy="13163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dirty="0">
                <a:latin typeface="ＭＳ Ｐゴシック" panose="020B0600070205080204" pitchFamily="50" charset="-128"/>
                <a:ea typeface="ＭＳ Ｐゴシック" panose="020B0600070205080204" pitchFamily="50" charset="-128"/>
              </a:rPr>
              <a:t>金沢工業大学チーム・米国大会</a:t>
            </a:r>
            <a:br>
              <a:rPr lang="en-US" altLang="ja-JP" sz="2800" dirty="0">
                <a:latin typeface="ＭＳ Ｐゴシック" panose="020B0600070205080204" pitchFamily="50" charset="-128"/>
                <a:ea typeface="ＭＳ Ｐゴシック" panose="020B0600070205080204" pitchFamily="50" charset="-128"/>
              </a:rPr>
            </a:br>
            <a:r>
              <a:rPr lang="en-US" altLang="ja-JP" sz="2800" dirty="0">
                <a:latin typeface="ＭＳ Ｐゴシック" panose="020B0600070205080204" pitchFamily="50" charset="-128"/>
                <a:ea typeface="ＭＳ Ｐゴシック" panose="020B0600070205080204" pitchFamily="50" charset="-128"/>
              </a:rPr>
              <a:t>Kanazawa Institute of Technology team </a:t>
            </a:r>
            <a:br>
              <a:rPr lang="en-US" altLang="ja-JP" sz="2800" dirty="0">
                <a:latin typeface="ＭＳ Ｐゴシック" panose="020B0600070205080204" pitchFamily="50" charset="-128"/>
                <a:ea typeface="ＭＳ Ｐゴシック" panose="020B0600070205080204" pitchFamily="50" charset="-128"/>
              </a:rPr>
            </a:br>
            <a:r>
              <a:rPr lang="en-US" altLang="ja-JP" sz="28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the</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US</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Bridge</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Contest</a:t>
            </a:r>
            <a:endParaRPr lang="ja-JP" altLang="en-US" sz="28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6AA30F41-DCC9-4846-BE76-61C0A6696902}"/>
              </a:ext>
            </a:extLst>
          </p:cNvPr>
          <p:cNvSpPr txBox="1"/>
          <p:nvPr/>
        </p:nvSpPr>
        <p:spPr>
          <a:xfrm>
            <a:off x="116593" y="1563212"/>
            <a:ext cx="8060925"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カテゴリー</a:t>
            </a:r>
            <a:r>
              <a:rPr kumimoji="1" lang="en-US" altLang="ja-JP" dirty="0">
                <a:latin typeface="ＭＳ Ｐゴシック" panose="020B0600070205080204" pitchFamily="50" charset="-128"/>
                <a:ea typeface="ＭＳ Ｐゴシック" panose="020B0600070205080204" pitchFamily="50" charset="-128"/>
              </a:rPr>
              <a:t>B</a:t>
            </a:r>
            <a:r>
              <a:rPr kumimoji="1" lang="ja-JP" altLang="en-US" dirty="0">
                <a:latin typeface="ＭＳ Ｐゴシック" panose="020B0600070205080204" pitchFamily="50" charset="-128"/>
                <a:ea typeface="ＭＳ Ｐゴシック" panose="020B0600070205080204" pitchFamily="50" charset="-128"/>
              </a:rPr>
              <a:t>に出場した豊橋技術科学大学チームとの交流</a:t>
            </a:r>
          </a:p>
        </p:txBody>
      </p:sp>
      <p:pic>
        <p:nvPicPr>
          <p:cNvPr id="8" name="図 7">
            <a:extLst>
              <a:ext uri="{FF2B5EF4-FFF2-40B4-BE49-F238E27FC236}">
                <a16:creationId xmlns:a16="http://schemas.microsoft.com/office/drawing/2014/main" id="{D2D5077C-6649-451D-A63E-2A62E70A5A23}"/>
              </a:ext>
            </a:extLst>
          </p:cNvPr>
          <p:cNvPicPr>
            <a:picLocks noChangeAspect="1"/>
          </p:cNvPicPr>
          <p:nvPr/>
        </p:nvPicPr>
        <p:blipFill rotWithShape="1">
          <a:blip r:embed="rId2">
            <a:extLst>
              <a:ext uri="{28A0092B-C50C-407E-A947-70E740481C1C}">
                <a14:useLocalDpi xmlns:a14="http://schemas.microsoft.com/office/drawing/2010/main" val="0"/>
              </a:ext>
            </a:extLst>
          </a:blip>
          <a:srcRect l="7768" t="2977" r="5048"/>
          <a:stretch/>
        </p:blipFill>
        <p:spPr>
          <a:xfrm>
            <a:off x="232003" y="2110096"/>
            <a:ext cx="4994754" cy="4168784"/>
          </a:xfrm>
          <a:prstGeom prst="rect">
            <a:avLst/>
          </a:prstGeom>
        </p:spPr>
      </p:pic>
      <p:pic>
        <p:nvPicPr>
          <p:cNvPr id="13" name="図 12">
            <a:extLst>
              <a:ext uri="{FF2B5EF4-FFF2-40B4-BE49-F238E27FC236}">
                <a16:creationId xmlns:a16="http://schemas.microsoft.com/office/drawing/2014/main" id="{AE376050-5847-4EF3-872A-4CA4E675AB3A}"/>
              </a:ext>
            </a:extLst>
          </p:cNvPr>
          <p:cNvPicPr>
            <a:picLocks noChangeAspect="1"/>
          </p:cNvPicPr>
          <p:nvPr/>
        </p:nvPicPr>
        <p:blipFill rotWithShape="1">
          <a:blip r:embed="rId3">
            <a:extLst>
              <a:ext uri="{28A0092B-C50C-407E-A947-70E740481C1C}">
                <a14:useLocalDpi xmlns:a14="http://schemas.microsoft.com/office/drawing/2010/main" val="0"/>
              </a:ext>
            </a:extLst>
          </a:blip>
          <a:srcRect l="12904" t="10873" r="12904"/>
          <a:stretch/>
        </p:blipFill>
        <p:spPr>
          <a:xfrm>
            <a:off x="5516368" y="3315808"/>
            <a:ext cx="3287998" cy="2963072"/>
          </a:xfrm>
          <a:prstGeom prst="rect">
            <a:avLst/>
          </a:prstGeom>
        </p:spPr>
      </p:pic>
    </p:spTree>
    <p:extLst>
      <p:ext uri="{BB962C8B-B14F-4D97-AF65-F5344CB8AC3E}">
        <p14:creationId xmlns:p14="http://schemas.microsoft.com/office/powerpoint/2010/main" val="1597283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5552213-F6F1-4984-9333-0AE6466A0539}"/>
              </a:ext>
            </a:extLst>
          </p:cNvPr>
          <p:cNvSpPr/>
          <p:nvPr/>
        </p:nvSpPr>
        <p:spPr>
          <a:xfrm>
            <a:off x="0" y="-11"/>
            <a:ext cx="9144000" cy="1402091"/>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5D3B8386-BCA0-48E7-83B9-BFF035A997B5}"/>
              </a:ext>
            </a:extLst>
          </p:cNvPr>
          <p:cNvSpPr txBox="1">
            <a:spLocks/>
          </p:cNvSpPr>
          <p:nvPr/>
        </p:nvSpPr>
        <p:spPr>
          <a:xfrm>
            <a:off x="0" y="42861"/>
            <a:ext cx="9144000" cy="13163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dirty="0">
                <a:latin typeface="ＭＳ Ｐゴシック" panose="020B0600070205080204" pitchFamily="50" charset="-128"/>
                <a:ea typeface="ＭＳ Ｐゴシック" panose="020B0600070205080204" pitchFamily="50" charset="-128"/>
              </a:rPr>
              <a:t>金沢工業大学チーム・米国大会</a:t>
            </a:r>
            <a:br>
              <a:rPr lang="en-US" altLang="ja-JP" sz="2800" dirty="0">
                <a:latin typeface="ＭＳ Ｐゴシック" panose="020B0600070205080204" pitchFamily="50" charset="-128"/>
                <a:ea typeface="ＭＳ Ｐゴシック" panose="020B0600070205080204" pitchFamily="50" charset="-128"/>
              </a:rPr>
            </a:br>
            <a:r>
              <a:rPr lang="en-US" altLang="ja-JP" sz="2800" dirty="0">
                <a:latin typeface="ＭＳ Ｐゴシック" panose="020B0600070205080204" pitchFamily="50" charset="-128"/>
                <a:ea typeface="ＭＳ Ｐゴシック" panose="020B0600070205080204" pitchFamily="50" charset="-128"/>
              </a:rPr>
              <a:t>Kanazawa Institute of Technology team </a:t>
            </a:r>
            <a:br>
              <a:rPr lang="en-US" altLang="ja-JP" sz="2800" dirty="0">
                <a:latin typeface="ＭＳ Ｐゴシック" panose="020B0600070205080204" pitchFamily="50" charset="-128"/>
                <a:ea typeface="ＭＳ Ｐゴシック" panose="020B0600070205080204" pitchFamily="50" charset="-128"/>
              </a:rPr>
            </a:br>
            <a:r>
              <a:rPr lang="en-US" altLang="ja-JP" sz="28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the</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US</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Bridge</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Contest</a:t>
            </a:r>
            <a:endParaRPr lang="ja-JP" altLang="en-US" sz="2800" dirty="0">
              <a:latin typeface="ＭＳ Ｐゴシック" panose="020B0600070205080204" pitchFamily="50" charset="-128"/>
              <a:ea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E4FC7B92-F7D3-6B14-6195-1219E65F3391}"/>
              </a:ext>
            </a:extLst>
          </p:cNvPr>
          <p:cNvSpPr txBox="1"/>
          <p:nvPr/>
        </p:nvSpPr>
        <p:spPr>
          <a:xfrm>
            <a:off x="416650" y="1774257"/>
            <a:ext cx="8310699" cy="4801314"/>
          </a:xfrm>
          <a:prstGeom prst="rect">
            <a:avLst/>
          </a:prstGeom>
          <a:noFill/>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この度は皆様のお力添えをいただき、金沢工業大学チームはブリッジコンテスト米国大会カテゴリー</a:t>
            </a:r>
            <a:r>
              <a:rPr lang="en-US" altLang="ja-JP" dirty="0">
                <a:latin typeface="ＭＳ Ｐゴシック" panose="020B0600070205080204" pitchFamily="50" charset="-128"/>
                <a:ea typeface="ＭＳ Ｐゴシック" panose="020B0600070205080204" pitchFamily="50" charset="-128"/>
              </a:rPr>
              <a:t>G</a:t>
            </a:r>
            <a:r>
              <a:rPr lang="ja-JP" altLang="en-US" dirty="0">
                <a:latin typeface="ＭＳ Ｐゴシック" panose="020B0600070205080204" pitchFamily="50" charset="-128"/>
                <a:ea typeface="ＭＳ Ｐゴシック" panose="020B0600070205080204" pitchFamily="50" charset="-128"/>
              </a:rPr>
              <a:t>で優勝することができました。</a:t>
            </a:r>
            <a:endParaRPr lang="en-US" altLang="ja-JP" dirty="0">
              <a:latin typeface="ＭＳ Ｐゴシック" panose="020B0600070205080204" pitchFamily="50" charset="-128"/>
              <a:ea typeface="ＭＳ Ｐゴシック" panose="020B0600070205080204" pitchFamily="50" charset="-128"/>
            </a:endParaRPr>
          </a:p>
          <a:p>
            <a:endParaRPr lang="ja-JP" altLang="en-US" dirty="0">
              <a:latin typeface="ＭＳ Ｐゴシック" panose="020B0600070205080204" pitchFamily="50" charset="-128"/>
              <a:ea typeface="ＭＳ Ｐゴシック" panose="020B0600070205080204" pitchFamily="50" charset="-128"/>
            </a:endParaRPr>
          </a:p>
          <a:p>
            <a:r>
              <a:rPr lang="ja-JP" altLang="en-US" b="0" i="0" dirty="0">
                <a:effectLst/>
                <a:highlight>
                  <a:srgbClr val="FFFFFF"/>
                </a:highlight>
                <a:latin typeface="ＭＳ Ｐゴシック" panose="020B0600070205080204" pitchFamily="50" charset="-128"/>
                <a:ea typeface="ＭＳ Ｐゴシック" panose="020B0600070205080204" pitchFamily="50" charset="-128"/>
              </a:rPr>
              <a:t>冠スポンサー</a:t>
            </a:r>
            <a:r>
              <a:rPr lang="ja-JP" altLang="en-US" dirty="0">
                <a:highlight>
                  <a:srgbClr val="FFFFFF"/>
                </a:highlight>
                <a:latin typeface="ＭＳ Ｐゴシック" panose="020B0600070205080204" pitchFamily="50" charset="-128"/>
                <a:ea typeface="ＭＳ Ｐゴシック" panose="020B0600070205080204" pitchFamily="50" charset="-128"/>
              </a:rPr>
              <a:t>である </a:t>
            </a:r>
            <a:r>
              <a:rPr lang="en-US" altLang="ja-JP" b="0" i="0" dirty="0">
                <a:effectLst/>
                <a:highlight>
                  <a:srgbClr val="FFFFFF"/>
                </a:highlight>
                <a:latin typeface="ＭＳ Ｐゴシック" panose="020B0600070205080204" pitchFamily="50" charset="-128"/>
                <a:ea typeface="ＭＳ Ｐゴシック" panose="020B0600070205080204" pitchFamily="50" charset="-128"/>
              </a:rPr>
              <a:t>IHI</a:t>
            </a:r>
            <a:r>
              <a:rPr lang="ja-JP" altLang="en-US" b="0" i="0" dirty="0">
                <a:effectLst/>
                <a:highlight>
                  <a:srgbClr val="FFFFFF"/>
                </a:highlight>
                <a:latin typeface="ＭＳ Ｐゴシック" panose="020B0600070205080204" pitchFamily="50" charset="-128"/>
                <a:ea typeface="ＭＳ Ｐゴシック" panose="020B0600070205080204" pitchFamily="50" charset="-128"/>
              </a:rPr>
              <a:t>殿</a:t>
            </a:r>
            <a:endParaRPr lang="en-US" altLang="ja-JP" b="0" i="0" dirty="0">
              <a:effectLst/>
              <a:highlight>
                <a:srgbClr val="FFFFFF"/>
              </a:highlight>
              <a:latin typeface="ＭＳ Ｐゴシック" panose="020B0600070205080204" pitchFamily="50" charset="-128"/>
              <a:ea typeface="ＭＳ Ｐゴシック" panose="020B0600070205080204" pitchFamily="50" charset="-128"/>
            </a:endParaRPr>
          </a:p>
          <a:p>
            <a:r>
              <a:rPr lang="ja-JP" altLang="en-US" dirty="0">
                <a:highlight>
                  <a:srgbClr val="FFFFFF"/>
                </a:highlight>
                <a:latin typeface="ＭＳ Ｐゴシック" panose="020B0600070205080204" pitchFamily="50" charset="-128"/>
                <a:ea typeface="ＭＳ Ｐゴシック" panose="020B0600070205080204" pitchFamily="50" charset="-128"/>
              </a:rPr>
              <a:t>国内大会から世界大会までコンテストの開催および米国派遣に関する費用の支援等、誠にありがとうございました。</a:t>
            </a:r>
            <a:endParaRPr lang="en-US" altLang="ja-JP" dirty="0">
              <a:highlight>
                <a:srgbClr val="FFFFFF"/>
              </a:highlight>
              <a:latin typeface="ＭＳ Ｐゴシック" panose="020B0600070205080204" pitchFamily="50" charset="-128"/>
              <a:ea typeface="ＭＳ Ｐゴシック" panose="020B0600070205080204" pitchFamily="50" charset="-128"/>
            </a:endParaRPr>
          </a:p>
          <a:p>
            <a:br>
              <a:rPr lang="ja-JP" altLang="en-US"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ならびに、</a:t>
            </a:r>
            <a:r>
              <a:rPr lang="ja-JP" altLang="en-US" b="0" i="0" dirty="0">
                <a:effectLst/>
                <a:highlight>
                  <a:srgbClr val="FFFFFF"/>
                </a:highlight>
                <a:latin typeface="ＭＳ Ｐゴシック" panose="020B0600070205080204" pitchFamily="50" charset="-128"/>
                <a:ea typeface="ＭＳ Ｐゴシック" panose="020B0600070205080204" pitchFamily="50" charset="-128"/>
              </a:rPr>
              <a:t>材料スポンサーである 東レ殿、帝人殿、三菱ケミカル殿、</a:t>
            </a:r>
            <a:endParaRPr lang="en-US" altLang="ja-JP" b="0" i="0" dirty="0">
              <a:effectLst/>
              <a:highlight>
                <a:srgbClr val="FFFFFF"/>
              </a:highlight>
              <a:latin typeface="ＭＳ Ｐゴシック" panose="020B0600070205080204" pitchFamily="50" charset="-128"/>
              <a:ea typeface="ＭＳ Ｐゴシック" panose="020B0600070205080204" pitchFamily="50" charset="-128"/>
            </a:endParaRPr>
          </a:p>
          <a:p>
            <a:r>
              <a:rPr lang="ja-JP" altLang="en-US" b="0" i="0" dirty="0">
                <a:effectLst/>
                <a:highlight>
                  <a:srgbClr val="FFFFFF"/>
                </a:highlight>
                <a:latin typeface="ＭＳ Ｐゴシック" panose="020B0600070205080204" pitchFamily="50" charset="-128"/>
                <a:ea typeface="ＭＳ Ｐゴシック" panose="020B0600070205080204" pitchFamily="50" charset="-128"/>
              </a:rPr>
              <a:t>ナガセケムテックス殿、ミライ化成殿</a:t>
            </a:r>
            <a:endParaRPr lang="en-US" altLang="ja-JP" b="0" i="0" dirty="0">
              <a:effectLst/>
              <a:highlight>
                <a:srgbClr val="FFFFFF"/>
              </a:highlight>
              <a:latin typeface="ＭＳ Ｐゴシック" panose="020B0600070205080204" pitchFamily="50" charset="-128"/>
              <a:ea typeface="ＭＳ Ｐゴシック" panose="020B0600070205080204" pitchFamily="50" charset="-128"/>
            </a:endParaRPr>
          </a:p>
          <a:p>
            <a:r>
              <a:rPr lang="ja-JP" altLang="en-US" dirty="0">
                <a:highlight>
                  <a:srgbClr val="FFFFFF"/>
                </a:highlight>
                <a:latin typeface="ＭＳ Ｐゴシック" panose="020B0600070205080204" pitchFamily="50" charset="-128"/>
                <a:ea typeface="ＭＳ Ｐゴシック" panose="020B0600070205080204" pitchFamily="50" charset="-128"/>
              </a:rPr>
              <a:t>コンテスト実施のための材料提供等、誠にありがとうございました。</a:t>
            </a:r>
            <a:endParaRPr lang="en-US" altLang="ja-JP" dirty="0">
              <a:highlight>
                <a:srgbClr val="FFFFFF"/>
              </a:highlight>
              <a:latin typeface="ＭＳ Ｐゴシック" panose="020B0600070205080204" pitchFamily="50" charset="-128"/>
              <a:ea typeface="ＭＳ Ｐゴシック" panose="020B0600070205080204" pitchFamily="50" charset="-128"/>
            </a:endParaRPr>
          </a:p>
          <a:p>
            <a:endParaRPr lang="en-US" altLang="ja-JP" dirty="0">
              <a:highlight>
                <a:srgbClr val="FFFFFF"/>
              </a:highlight>
              <a:latin typeface="ＭＳ Ｐゴシック" panose="020B0600070205080204" pitchFamily="50" charset="-128"/>
              <a:ea typeface="ＭＳ Ｐゴシック" panose="020B0600070205080204" pitchFamily="50" charset="-128"/>
            </a:endParaRPr>
          </a:p>
          <a:p>
            <a:r>
              <a:rPr lang="ja-JP" altLang="en-US" dirty="0">
                <a:highlight>
                  <a:srgbClr val="FFFFFF"/>
                </a:highlight>
                <a:latin typeface="ＭＳ Ｐゴシック" panose="020B0600070205080204" pitchFamily="50" charset="-128"/>
                <a:ea typeface="ＭＳ Ｐゴシック" panose="020B0600070205080204" pitchFamily="50" charset="-128"/>
              </a:rPr>
              <a:t>今後とも学生ブリッジコンテストの開催およびご支援のほどよろしくお願いいたします。</a:t>
            </a:r>
            <a:endParaRPr lang="en-US" altLang="ja-JP" dirty="0">
              <a:highlight>
                <a:srgbClr val="FFFFFF"/>
              </a:highlight>
              <a:latin typeface="ＭＳ Ｐゴシック" panose="020B0600070205080204" pitchFamily="50" charset="-128"/>
              <a:ea typeface="ＭＳ Ｐゴシック" panose="020B0600070205080204" pitchFamily="50" charset="-128"/>
            </a:endParaRPr>
          </a:p>
          <a:p>
            <a:r>
              <a:rPr lang="ja-JP" altLang="en-US" dirty="0">
                <a:highlight>
                  <a:srgbClr val="FFFFFF"/>
                </a:highlight>
                <a:latin typeface="ＭＳ Ｐゴシック" panose="020B0600070205080204" pitchFamily="50" charset="-128"/>
                <a:ea typeface="ＭＳ Ｐゴシック" panose="020B0600070205080204" pitchFamily="50" charset="-128"/>
              </a:rPr>
              <a:t>この度は誠にありがとうございました。</a:t>
            </a:r>
            <a:endParaRPr lang="en-US" altLang="ja-JP" dirty="0">
              <a:highlight>
                <a:srgbClr val="FFFFFF"/>
              </a:highlight>
              <a:latin typeface="ＭＳ Ｐゴシック" panose="020B0600070205080204" pitchFamily="50" charset="-128"/>
              <a:ea typeface="ＭＳ Ｐゴシック" panose="020B0600070205080204" pitchFamily="50" charset="-128"/>
            </a:endParaRPr>
          </a:p>
          <a:p>
            <a:endParaRPr lang="en-US" altLang="ja-JP" dirty="0">
              <a:highlight>
                <a:srgbClr val="FFFFFF"/>
              </a:highlight>
              <a:latin typeface="ＭＳ Ｐゴシック" panose="020B0600070205080204" pitchFamily="50" charset="-128"/>
              <a:ea typeface="ＭＳ Ｐゴシック" panose="020B0600070205080204" pitchFamily="50" charset="-128"/>
            </a:endParaRPr>
          </a:p>
          <a:p>
            <a:endParaRPr lang="en-US" altLang="ja-JP" dirty="0">
              <a:highlight>
                <a:srgbClr val="FFFFFF"/>
              </a:highlight>
              <a:latin typeface="ＭＳ Ｐゴシック" panose="020B0600070205080204" pitchFamily="50" charset="-128"/>
              <a:ea typeface="ＭＳ Ｐゴシック" panose="020B0600070205080204" pitchFamily="50" charset="-128"/>
            </a:endParaRPr>
          </a:p>
          <a:p>
            <a:pPr algn="r"/>
            <a:r>
              <a:rPr lang="ja-JP" altLang="en-US" dirty="0">
                <a:highlight>
                  <a:srgbClr val="FFFFFF"/>
                </a:highlight>
                <a:latin typeface="ＭＳ Ｐゴシック" panose="020B0600070205080204" pitchFamily="50" charset="-128"/>
                <a:ea typeface="ＭＳ Ｐゴシック" panose="020B0600070205080204" pitchFamily="50" charset="-128"/>
              </a:rPr>
              <a:t>金沢工業大学チーム一同</a:t>
            </a:r>
            <a:endParaRPr lang="en-US" altLang="ja-JP" dirty="0">
              <a:highlight>
                <a:srgbClr val="FFFFFF"/>
              </a:highlight>
              <a:latin typeface="ＭＳ Ｐゴシック" panose="020B0600070205080204" pitchFamily="50" charset="-128"/>
              <a:ea typeface="ＭＳ Ｐゴシック" panose="020B0600070205080204" pitchFamily="50" charset="-128"/>
            </a:endParaRPr>
          </a:p>
          <a:p>
            <a:endParaRPr lang="en-US" altLang="ja-JP" dirty="0">
              <a:solidFill>
                <a:srgbClr val="222222"/>
              </a:solidFill>
              <a:highlight>
                <a:srgbClr val="FFFFFF"/>
              </a:highligh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34103135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893</TotalTime>
  <Words>467</Words>
  <PresentationFormat>画面に合わせる (4:3)</PresentationFormat>
  <Paragraphs>44</Paragraphs>
  <Slides>8</Slides>
  <Notes>0</Notes>
  <HiddenSlides>0</HiddenSlides>
  <MMClips>2</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8</vt:i4>
      </vt:variant>
    </vt:vector>
  </HeadingPairs>
  <TitlesOfParts>
    <vt:vector size="13" baseType="lpstr">
      <vt:lpstr>ＭＳ Ｐゴシック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2024-05-10T06:29:51Z</dcterms:created>
  <dcterms:modified xsi:type="dcterms:W3CDTF">2024-06-07T07:06:24Z</dcterms:modified>
</cp:coreProperties>
</file>